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0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58" r:id="rId13"/>
    <p:sldId id="274" r:id="rId14"/>
    <p:sldId id="280" r:id="rId15"/>
    <p:sldId id="275" r:id="rId16"/>
    <p:sldId id="276" r:id="rId17"/>
    <p:sldId id="277" r:id="rId18"/>
    <p:sldId id="278" r:id="rId19"/>
    <p:sldId id="279" r:id="rId20"/>
  </p:sldIdLst>
  <p:sldSz cx="18288000" cy="10287000"/>
  <p:notesSz cx="6858000" cy="9144000"/>
  <p:embeddedFontLst>
    <p:embeddedFont>
      <p:font typeface="Poppins" panose="00000500000000000000"/>
      <p:regular r:id="rId24"/>
    </p:embeddedFont>
    <p:embeddedFont>
      <p:font typeface="Horizon" panose="02000500000000000000"/>
      <p:bold r:id="rId25"/>
    </p:embeddedFont>
    <p:embeddedFont>
      <p:font typeface="Poppins Bold Italics" panose="00000800000000000000"/>
      <p:boldItalic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8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4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2.xml"/><Relationship Id="rId10" Type="http://schemas.openxmlformats.org/officeDocument/2006/relationships/image" Target="../media/image25.sv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2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.svg"/><Relationship Id="rId2" Type="http://schemas.openxmlformats.org/officeDocument/2006/relationships/image" Target="../media/image2.png"/><Relationship Id="rId19" Type="http://schemas.openxmlformats.org/officeDocument/2006/relationships/tags" Target="../tags/tag12.xml"/><Relationship Id="rId18" Type="http://schemas.openxmlformats.org/officeDocument/2006/relationships/image" Target="../media/image7.svg"/><Relationship Id="rId17" Type="http://schemas.openxmlformats.org/officeDocument/2006/relationships/tags" Target="../tags/tag11.xml"/><Relationship Id="rId16" Type="http://schemas.openxmlformats.org/officeDocument/2006/relationships/image" Target="../media/image6.svg"/><Relationship Id="rId15" Type="http://schemas.openxmlformats.org/officeDocument/2006/relationships/tags" Target="../tags/tag10.xml"/><Relationship Id="rId14" Type="http://schemas.openxmlformats.org/officeDocument/2006/relationships/image" Target="../media/image5.svg"/><Relationship Id="rId13" Type="http://schemas.openxmlformats.org/officeDocument/2006/relationships/image" Target="../media/image4.png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392211" y="5676616"/>
            <a:ext cx="1997966" cy="0"/>
          </a:xfrm>
          <a:prstGeom prst="line">
            <a:avLst/>
          </a:prstGeom>
          <a:ln w="19050" cap="flat">
            <a:solidFill>
              <a:srgbClr val="93B1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447800" y="1257300"/>
            <a:ext cx="1296670" cy="2533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</a:t>
            </a:r>
            <a:r>
              <a:rPr lang="en-GB" altLang="en-US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01</a:t>
            </a:r>
            <a:endParaRPr lang="en-GB" altLang="en-US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4000" y="2579370"/>
            <a:ext cx="15045690" cy="262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  <a:spcBef>
                <a:spcPct val="0"/>
              </a:spcBef>
            </a:pPr>
            <a:r>
              <a:rPr lang="en-GB" altLang="en-US" sz="50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social engineering IN </a:t>
            </a:r>
            <a:r>
              <a:rPr lang="en-US" sz="50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CYB</a:t>
            </a:r>
            <a:r>
              <a:rPr lang="en-US" sz="50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ER SECURITY</a:t>
            </a:r>
            <a:endParaRPr lang="en-US" sz="50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276600" y="5295900"/>
            <a:ext cx="12053570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PSYCHOLOGICAL TACTICS AND DEFENSE MECHANISMS</a:t>
            </a:r>
            <a:endParaRPr lang="en-GB" altLang="en-US" sz="40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AutoShape 12"/>
          <p:cNvSpPr/>
          <p:nvPr/>
        </p:nvSpPr>
        <p:spPr>
          <a:xfrm>
            <a:off x="990411" y="5676616"/>
            <a:ext cx="1997966" cy="0"/>
          </a:xfrm>
          <a:prstGeom prst="line">
            <a:avLst/>
          </a:prstGeom>
          <a:ln w="19050" cap="flat">
            <a:solidFill>
              <a:srgbClr val="93B1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17"/>
          <p:cNvSpPr txBox="1"/>
          <p:nvPr/>
        </p:nvSpPr>
        <p:spPr>
          <a:xfrm>
            <a:off x="5245735" y="7048742"/>
            <a:ext cx="811530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GB" altLang="en-US" sz="29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</a:t>
            </a:r>
            <a:r>
              <a:rPr lang="en-US" altLang="en-GB" sz="29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Research-Based Analysis of Human Vulnerabilities and Countermeasures</a:t>
            </a:r>
            <a:endParaRPr lang="en-US" altLang="en-GB" sz="29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10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" name="TextBox 16"/>
          <p:cNvSpPr txBox="1"/>
          <p:nvPr/>
        </p:nvSpPr>
        <p:spPr>
          <a:xfrm>
            <a:off x="1028700" y="21715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endParaRPr lang="en-US" altLang="en-GB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1066800" y="6210300"/>
            <a:ext cx="11209655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US" altLang="en-GB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Organizational Factors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1219200" y="3390900"/>
            <a:ext cx="10529570" cy="26860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Multitasking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89% susceptibility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Stress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67%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Victims spent 68% less time verifying details (eye-tracking)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Afternoons = higher vulnerability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1282700" y="24255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SITUATIONAL FACTORS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1282700" y="7505700"/>
            <a:ext cx="10529570" cy="26860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Strong security culture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↓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attacks by 61%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Blame culture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→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underreporting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Overworked employees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41% vulnerability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Siloed departments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43%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7179731"/>
            <a:ext cx="8115300" cy="0"/>
          </a:xfrm>
          <a:prstGeom prst="line">
            <a:avLst/>
          </a:prstGeom>
          <a:ln w="19050" cap="flat">
            <a:solidFill>
              <a:srgbClr val="93B1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7657939"/>
            <a:ext cx="8564727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GB" altLang="en-US" sz="4045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REAL WORLD ATTACK CASE STUDIES</a:t>
            </a:r>
            <a:endParaRPr lang="en-GB" altLang="en-US" sz="4045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6377034"/>
            <a:ext cx="6248448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Challenge</a:t>
            </a:r>
            <a:r>
              <a:rPr 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 in the Digital World</a:t>
            </a:r>
            <a:endParaRPr 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5" name="Group 25"/>
          <p:cNvGrpSpPr/>
          <p:nvPr>
            <p:custDataLst>
              <p:tags r:id="rId2"/>
            </p:custDataLst>
          </p:nvPr>
        </p:nvGrpSpPr>
        <p:grpSpPr>
          <a:xfrm rot="0">
            <a:off x="9829800" y="1257300"/>
            <a:ext cx="7356475" cy="3025140"/>
            <a:chOff x="0" y="0"/>
            <a:chExt cx="1745839" cy="544933"/>
          </a:xfrm>
        </p:grpSpPr>
        <p:sp>
          <p:nvSpPr>
            <p:cNvPr id="26" name="Freeform 26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4735" y="1784350"/>
            <a:ext cx="643890" cy="643890"/>
          </a:xfrm>
          <a:prstGeom prst="rect">
            <a:avLst/>
          </a:prstGeom>
        </p:spPr>
      </p:pic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22345" y="5067300"/>
            <a:ext cx="695325" cy="695325"/>
          </a:xfrm>
          <a:prstGeom prst="rect">
            <a:avLst/>
          </a:prstGeom>
        </p:spPr>
      </p:pic>
      <p:sp>
        <p:nvSpPr>
          <p:cNvPr id="38" name="Freeform 26"/>
          <p:cNvSpPr/>
          <p:nvPr>
            <p:custDataLst>
              <p:tags r:id="rId7"/>
            </p:custDataLst>
          </p:nvPr>
        </p:nvSpPr>
        <p:spPr>
          <a:xfrm>
            <a:off x="10004425" y="4762500"/>
            <a:ext cx="7181850" cy="4556125"/>
          </a:xfrm>
          <a:custGeom>
            <a:avLst/>
            <a:gdLst/>
            <a:ahLst/>
            <a:cxnLst/>
            <a:rect l="l" t="t" r="r" b="b"/>
            <a:pathLst>
              <a:path w="1745839" h="544933">
                <a:moveTo>
                  <a:pt x="25695" y="0"/>
                </a:moveTo>
                <a:lnTo>
                  <a:pt x="1720144" y="0"/>
                </a:lnTo>
                <a:cubicBezTo>
                  <a:pt x="1726959" y="0"/>
                  <a:pt x="1733495" y="2707"/>
                  <a:pt x="1738313" y="7526"/>
                </a:cubicBezTo>
                <a:cubicBezTo>
                  <a:pt x="1743132" y="12344"/>
                  <a:pt x="1745839" y="18880"/>
                  <a:pt x="1745839" y="25695"/>
                </a:cubicBezTo>
                <a:lnTo>
                  <a:pt x="1745839" y="519239"/>
                </a:lnTo>
                <a:cubicBezTo>
                  <a:pt x="1745839" y="526053"/>
                  <a:pt x="1743132" y="532589"/>
                  <a:pt x="1738313" y="537408"/>
                </a:cubicBezTo>
                <a:cubicBezTo>
                  <a:pt x="1733495" y="542226"/>
                  <a:pt x="1726959" y="544933"/>
                  <a:pt x="1720144" y="544933"/>
                </a:cubicBezTo>
                <a:lnTo>
                  <a:pt x="25695" y="544933"/>
                </a:lnTo>
                <a:cubicBezTo>
                  <a:pt x="18880" y="544933"/>
                  <a:pt x="12344" y="542226"/>
                  <a:pt x="7526" y="537408"/>
                </a:cubicBezTo>
                <a:cubicBezTo>
                  <a:pt x="2707" y="532589"/>
                  <a:pt x="0" y="526053"/>
                  <a:pt x="0" y="519239"/>
                </a:cubicBezTo>
                <a:lnTo>
                  <a:pt x="0" y="25695"/>
                </a:lnTo>
                <a:cubicBezTo>
                  <a:pt x="0" y="18880"/>
                  <a:pt x="2707" y="12344"/>
                  <a:pt x="7526" y="7526"/>
                </a:cubicBezTo>
                <a:cubicBezTo>
                  <a:pt x="12344" y="2707"/>
                  <a:pt x="18880" y="0"/>
                  <a:pt x="2569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93B1A6"/>
            </a:solidFill>
            <a:prstDash val="solid"/>
            <a:round/>
          </a:ln>
        </p:spPr>
        <p:txBody>
          <a:bodyPr/>
          <a:p>
            <a:endParaRPr lang="en-GB" altLang="en-US"/>
          </a:p>
        </p:txBody>
      </p:sp>
      <p:sp>
        <p:nvSpPr>
          <p:cNvPr id="40" name="TextBox 28"/>
          <p:cNvSpPr txBox="1"/>
          <p:nvPr>
            <p:custDataLst>
              <p:tags r:id="rId8"/>
            </p:custDataLst>
          </p:nvPr>
        </p:nvSpPr>
        <p:spPr>
          <a:xfrm>
            <a:off x="10363200" y="1562100"/>
            <a:ext cx="5622925" cy="24428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>
                <a:solidFill>
                  <a:schemeClr val="bg1"/>
                </a:solidFill>
                <a:effectLst/>
                <a:latin typeface="+mj-lt"/>
                <a:ea typeface="Poppins Bold Italics" panose="00000800000000000000"/>
                <a:cs typeface="+mj-lt"/>
                <a:sym typeface="Poppins Bold Italics" panose="00000800000000000000"/>
              </a:rPr>
              <a:t>COVID -19  WHO SCAM</a:t>
            </a:r>
            <a:endParaRPr lang="en-GB" altLang="en-US" sz="2700" b="1">
              <a:solidFill>
                <a:schemeClr val="bg1"/>
              </a:solidFill>
              <a:effectLst/>
              <a:latin typeface="+mj-lt"/>
              <a:ea typeface="Poppins Bold Italics" panose="00000800000000000000"/>
              <a:cs typeface="+mj-lt"/>
              <a:sym typeface="Poppins Bold Italics" panose="0000080000000000000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>
                <a:solidFill>
                  <a:schemeClr val="bg1"/>
                </a:solidFill>
                <a:effectLst/>
                <a:latin typeface="+mj-lt"/>
                <a:ea typeface="Poppins Bold Italics" panose="00000800000000000000"/>
                <a:cs typeface="+mj-lt"/>
                <a:sym typeface="Poppins Bold Italics" panose="00000800000000000000"/>
              </a:rPr>
              <a:t>500,000 + VICTIMS</a:t>
            </a:r>
            <a:endParaRPr lang="en-GB" altLang="en-US" sz="2700" b="1">
              <a:solidFill>
                <a:schemeClr val="bg1"/>
              </a:solidFill>
              <a:effectLst/>
              <a:latin typeface="+mj-lt"/>
              <a:ea typeface="Poppins Bold Italics" panose="00000800000000000000"/>
              <a:cs typeface="+mj-lt"/>
              <a:sym typeface="Poppins Bold Italics" panose="0000080000000000000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>
                <a:solidFill>
                  <a:schemeClr val="bg1"/>
                </a:solidFill>
                <a:effectLst/>
                <a:latin typeface="+mj-lt"/>
                <a:ea typeface="Poppins Bold Italics" panose="00000800000000000000"/>
                <a:cs typeface="+mj-lt"/>
                <a:sym typeface="Poppins Bold Italics" panose="00000800000000000000"/>
              </a:rPr>
              <a:t>$50M+ LOSSES</a:t>
            </a:r>
            <a:endParaRPr lang="en-GB" altLang="en-US" sz="2700" b="1">
              <a:solidFill>
                <a:schemeClr val="bg1"/>
              </a:solidFill>
              <a:effectLst/>
              <a:latin typeface="+mj-lt"/>
              <a:ea typeface="Poppins Bold Italics" panose="00000800000000000000"/>
              <a:cs typeface="+mj-lt"/>
              <a:sym typeface="Poppins Bold Italics" panose="0000080000000000000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>
                <a:solidFill>
                  <a:schemeClr val="bg1"/>
                </a:solidFill>
                <a:effectLst/>
                <a:latin typeface="+mj-lt"/>
                <a:ea typeface="Poppins Bold Italics" panose="00000800000000000000"/>
                <a:cs typeface="+mj-lt"/>
                <a:sym typeface="Poppins Bold Italics" panose="00000800000000000000"/>
              </a:rPr>
              <a:t>TACTICS: fear+authority+urgency</a:t>
            </a:r>
            <a:endParaRPr lang="en-GB" altLang="en-US" sz="2700" b="1">
              <a:solidFill>
                <a:schemeClr val="bg1"/>
              </a:solidFill>
              <a:effectLst/>
              <a:latin typeface="+mj-lt"/>
              <a:ea typeface="Poppins Bold Italics" panose="00000800000000000000"/>
              <a:cs typeface="+mj-lt"/>
              <a:sym typeface="Poppins Bold Italics" panose="00000800000000000000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GB" altLang="en-US" sz="2700" b="1" dirty="0">
              <a:solidFill>
                <a:srgbClr val="4A4A45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</p:txBody>
      </p:sp>
      <p:sp>
        <p:nvSpPr>
          <p:cNvPr id="42" name="TextBox 28"/>
          <p:cNvSpPr txBox="1"/>
          <p:nvPr>
            <p:custDataLst>
              <p:tags r:id="rId9"/>
            </p:custDataLst>
          </p:nvPr>
        </p:nvSpPr>
        <p:spPr>
          <a:xfrm>
            <a:off x="10391775" y="5219700"/>
            <a:ext cx="5852795" cy="2565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TWITTER BITCOIN SPAM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HACKED ACCOUNTS: OBAMA,MUSK,GATES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$118k stolen in hrs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TACTICS:  authority, reciprocity, social proof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15587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11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2"/>
            </p:custDataLst>
          </p:nvPr>
        </p:nvGrpSpPr>
        <p:grpSpPr>
          <a:xfrm rot="0">
            <a:off x="10210800" y="5625465"/>
            <a:ext cx="6906260" cy="3238500"/>
            <a:chOff x="0" y="0"/>
            <a:chExt cx="1745839" cy="544933"/>
          </a:xfrm>
        </p:grpSpPr>
        <p:sp>
          <p:nvSpPr>
            <p:cNvPr id="9" name="Freeform 9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7179731"/>
            <a:ext cx="8115300" cy="0"/>
          </a:xfrm>
          <a:prstGeom prst="line">
            <a:avLst/>
          </a:prstGeom>
          <a:ln w="19050" cap="flat">
            <a:solidFill>
              <a:srgbClr val="93B1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7657939"/>
            <a:ext cx="8564727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GB" altLang="en-US" sz="4045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REAL WORLD ATTACK CASE STUDIES</a:t>
            </a:r>
            <a:endParaRPr lang="en-GB" altLang="en-US" sz="4045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6377034"/>
            <a:ext cx="6248448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Challenge</a:t>
            </a:r>
            <a:r>
              <a:rPr 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 in the Digital World</a:t>
            </a:r>
            <a:endParaRPr 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0" name="Group 20"/>
          <p:cNvGrpSpPr/>
          <p:nvPr>
            <p:custDataLst>
              <p:tags r:id="rId4"/>
            </p:custDataLst>
          </p:nvPr>
        </p:nvGrpSpPr>
        <p:grpSpPr>
          <a:xfrm rot="0">
            <a:off x="10169525" y="1638300"/>
            <a:ext cx="6898640" cy="3060065"/>
            <a:chOff x="0" y="0"/>
            <a:chExt cx="1745839" cy="544933"/>
          </a:xfrm>
        </p:grpSpPr>
        <p:sp>
          <p:nvSpPr>
            <p:cNvPr id="21" name="Freeform 21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28"/>
          <p:cNvSpPr txBox="1"/>
          <p:nvPr>
            <p:custDataLst>
              <p:tags r:id="rId6"/>
            </p:custDataLst>
          </p:nvPr>
        </p:nvSpPr>
        <p:spPr>
          <a:xfrm>
            <a:off x="10744200" y="1790700"/>
            <a:ext cx="5451475" cy="1696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UBIQUITI NETWORKS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$ 46.7M STOLEN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$8M RECOVERED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LESSON: VERIFY FINANCIAL REQUESTS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</p:txBody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30600" y="1943100"/>
            <a:ext cx="603250" cy="603250"/>
          </a:xfrm>
          <a:prstGeom prst="rect">
            <a:avLst/>
          </a:prstGeom>
        </p:spPr>
      </p:pic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02000" y="5905500"/>
            <a:ext cx="700405" cy="700405"/>
          </a:xfrm>
          <a:prstGeom prst="rect">
            <a:avLst/>
          </a:prstGeom>
        </p:spPr>
      </p:pic>
      <p:sp>
        <p:nvSpPr>
          <p:cNvPr id="41" name="TextBox 28"/>
          <p:cNvSpPr txBox="1"/>
          <p:nvPr>
            <p:custDataLst>
              <p:tags r:id="rId11"/>
            </p:custDataLst>
          </p:nvPr>
        </p:nvSpPr>
        <p:spPr>
          <a:xfrm>
            <a:off x="10515600" y="5905500"/>
            <a:ext cx="5451475" cy="1696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ANTHEM HEALTHCARE BREACH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78.8M RECORDS BREACHED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$115M SETTLEMENT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GB" altLang="en-US" sz="2700" b="1" dirty="0">
                <a:solidFill>
                  <a:schemeClr val="bg1"/>
                </a:solidFill>
                <a:effectLst/>
                <a:latin typeface="+mj-lt"/>
                <a:ea typeface="Open Sans" pitchFamily="34" charset="-122"/>
                <a:cs typeface="+mj-lt"/>
                <a:sym typeface="+mn-ea"/>
              </a:rPr>
              <a:t>LESSON: sector specific vulnerabilities</a:t>
            </a:r>
            <a:endParaRPr lang="en-GB" altLang="en-US" sz="2700" b="1" dirty="0">
              <a:solidFill>
                <a:schemeClr val="bg1"/>
              </a:solidFill>
              <a:effectLst/>
              <a:latin typeface="+mj-lt"/>
              <a:ea typeface="Open Sans" pitchFamily="34" charset="-122"/>
              <a:cs typeface="+mj-lt"/>
              <a:sym typeface="+mn-ea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15587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 12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2286635"/>
            <a:ext cx="11154410" cy="80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5"/>
              </a:lnSpc>
              <a:spcBef>
                <a:spcPct val="0"/>
              </a:spcBef>
            </a:pPr>
            <a:r>
              <a:rPr lang="en-GB" altLang="en-US" sz="4495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prcf  framework</a:t>
            </a:r>
            <a:endParaRPr lang="en-GB" altLang="en-US" sz="4495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15587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 13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8" name="Group 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-27814" r="-27814"/>
              </a:stretch>
            </a:blipFill>
          </p:spPr>
        </p:sp>
      </p:grpSp>
      <p:sp>
        <p:nvSpPr>
          <p:cNvPr id="10" name="TextBox 17"/>
          <p:cNvSpPr txBox="1"/>
          <p:nvPr/>
        </p:nvSpPr>
        <p:spPr>
          <a:xfrm>
            <a:off x="1270000" y="3441700"/>
            <a:ext cx="8470900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8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Building security resilience through integration</a:t>
            </a:r>
            <a:endParaRPr lang="en-GB" altLang="en-US" sz="28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11" name="Group 20"/>
          <p:cNvGrpSpPr/>
          <p:nvPr>
            <p:custDataLst>
              <p:tags r:id="rId3"/>
            </p:custDataLst>
          </p:nvPr>
        </p:nvGrpSpPr>
        <p:grpSpPr>
          <a:xfrm rot="0">
            <a:off x="1066800" y="4930140"/>
            <a:ext cx="5869940" cy="4336415"/>
            <a:chOff x="0" y="0"/>
            <a:chExt cx="1745839" cy="544933"/>
          </a:xfrm>
        </p:grpSpPr>
        <p:sp>
          <p:nvSpPr>
            <p:cNvPr id="21" name="Freeform 2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3" name="TextBox 17"/>
          <p:cNvSpPr txBox="1"/>
          <p:nvPr/>
        </p:nvSpPr>
        <p:spPr>
          <a:xfrm>
            <a:off x="1371600" y="5295900"/>
            <a:ext cx="507428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8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Comprehensive Approach </a:t>
            </a:r>
            <a:endParaRPr lang="en-GB" altLang="en-US" sz="28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1270000" y="5981700"/>
            <a:ext cx="5484495" cy="28917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 spc="-30">
                <a:solidFill>
                  <a:srgbClr val="B0CDE7"/>
                </a:solidFill>
                <a:latin typeface="Arial" panose="020B0604020202020204" pitchFamily="34" charset="0"/>
                <a:ea typeface="Helvetica World" panose="020B0500040000020004" charset="-122"/>
                <a:cs typeface="Arial" panose="020B0604020202020204" pitchFamily="34" charset="0"/>
                <a:sym typeface="Helvetica World" panose="020B0500040000020004" charset="-122"/>
              </a:rPr>
              <a:t>The PRCF framework integrates </a:t>
            </a:r>
            <a:r>
              <a:rPr lang="en-US" sz="2800" b="1" spc="-30">
                <a:solidFill>
                  <a:srgbClr val="B0CDE7"/>
                </a:solidFill>
                <a:latin typeface="Arial" panose="020B0604020202020204" pitchFamily="34" charset="0"/>
                <a:ea typeface="Helvetica World Bold" panose="020B0800040000020004" charset="-122"/>
                <a:cs typeface="Arial" panose="020B0604020202020204" pitchFamily="34" charset="0"/>
                <a:sym typeface="Helvetica World Bold" panose="020B0800040000020004" charset="-122"/>
              </a:rPr>
              <a:t>human, organizational</a:t>
            </a:r>
            <a:r>
              <a:rPr lang="en-US" sz="2800" spc="-30">
                <a:solidFill>
                  <a:srgbClr val="B0CDE7"/>
                </a:solidFill>
                <a:latin typeface="Arial" panose="020B0604020202020204" pitchFamily="34" charset="0"/>
                <a:ea typeface="Helvetica World" panose="020B0500040000020004" charset="-122"/>
                <a:cs typeface="Arial" panose="020B0604020202020204" pitchFamily="34" charset="0"/>
                <a:sym typeface="Helvetica World" panose="020B0500040000020004" charset="-122"/>
              </a:rPr>
              <a:t>, and </a:t>
            </a:r>
            <a:r>
              <a:rPr lang="en-US" sz="2800" b="1" spc="-30">
                <a:solidFill>
                  <a:srgbClr val="B0CDE7"/>
                </a:solidFill>
                <a:latin typeface="Arial" panose="020B0604020202020204" pitchFamily="34" charset="0"/>
                <a:ea typeface="Helvetica World Bold" panose="020B0800040000020004" charset="-122"/>
                <a:cs typeface="Arial" panose="020B0604020202020204" pitchFamily="34" charset="0"/>
                <a:sym typeface="Helvetica World Bold" panose="020B0800040000020004" charset="-122"/>
              </a:rPr>
              <a:t>technical</a:t>
            </a:r>
            <a:r>
              <a:rPr lang="en-US" sz="2800" spc="-30">
                <a:solidFill>
                  <a:srgbClr val="B0CDE7"/>
                </a:solidFill>
                <a:latin typeface="Arial" panose="020B0604020202020204" pitchFamily="34" charset="0"/>
                <a:ea typeface="Helvetica World" panose="020B0500040000020004" charset="-122"/>
                <a:cs typeface="Arial" panose="020B0604020202020204" pitchFamily="34" charset="0"/>
                <a:sym typeface="Helvetica World" panose="020B0500040000020004" charset="-122"/>
              </a:rPr>
              <a:t> factors, aiming to create a holistic approach to security resilience that strengthens defenses against potential threats.</a:t>
            </a:r>
            <a:endParaRPr lang="en-US" sz="2800" u="none" strike="noStrike" spc="-30">
              <a:solidFill>
                <a:srgbClr val="B0CDE7"/>
              </a:solidFill>
              <a:latin typeface="Arial" panose="020B0604020202020204" pitchFamily="34" charset="0"/>
              <a:ea typeface="Helvetica World" panose="020B0500040000020004" charset="-122"/>
              <a:cs typeface="Arial" panose="020B0604020202020204" pitchFamily="34" charset="0"/>
              <a:sym typeface="Helvetica World" panose="020B0500040000020004" charset="-122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GB" altLang="en-US" sz="2800">
              <a:solidFill>
                <a:srgbClr val="93B1A6"/>
              </a:solidFill>
              <a:latin typeface="Arial" panose="020B0604020202020204" pitchFamily="34" charset="0"/>
              <a:ea typeface="Poppins" panose="00000500000000000000"/>
              <a:cs typeface="Arial" panose="020B0604020202020204" pitchFamily="34" charset="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126490" y="6335395"/>
            <a:ext cx="4598670" cy="3353435"/>
            <a:chOff x="0" y="0"/>
            <a:chExt cx="900761" cy="8497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0761" cy="849744"/>
            </a:xfrm>
            <a:custGeom>
              <a:avLst/>
              <a:gdLst/>
              <a:ahLst/>
              <a:cxnLst/>
              <a:rect l="l" t="t" r="r" b="b"/>
              <a:pathLst>
                <a:path w="900761" h="849744">
                  <a:moveTo>
                    <a:pt x="49801" y="0"/>
                  </a:moveTo>
                  <a:lnTo>
                    <a:pt x="850960" y="0"/>
                  </a:lnTo>
                  <a:cubicBezTo>
                    <a:pt x="864168" y="0"/>
                    <a:pt x="876835" y="5247"/>
                    <a:pt x="886175" y="14586"/>
                  </a:cubicBezTo>
                  <a:cubicBezTo>
                    <a:pt x="895514" y="23926"/>
                    <a:pt x="900761" y="36593"/>
                    <a:pt x="900761" y="49801"/>
                  </a:cubicBezTo>
                  <a:lnTo>
                    <a:pt x="900761" y="799944"/>
                  </a:lnTo>
                  <a:cubicBezTo>
                    <a:pt x="900761" y="827448"/>
                    <a:pt x="878464" y="849744"/>
                    <a:pt x="850960" y="849744"/>
                  </a:cubicBezTo>
                  <a:lnTo>
                    <a:pt x="49801" y="849744"/>
                  </a:lnTo>
                  <a:cubicBezTo>
                    <a:pt x="36593" y="849744"/>
                    <a:pt x="23926" y="844497"/>
                    <a:pt x="14586" y="835158"/>
                  </a:cubicBezTo>
                  <a:cubicBezTo>
                    <a:pt x="5247" y="825819"/>
                    <a:pt x="0" y="813152"/>
                    <a:pt x="0" y="799944"/>
                  </a:cubicBezTo>
                  <a:lnTo>
                    <a:pt x="0" y="49801"/>
                  </a:lnTo>
                  <a:cubicBezTo>
                    <a:pt x="0" y="36593"/>
                    <a:pt x="5247" y="23926"/>
                    <a:pt x="14586" y="14586"/>
                  </a:cubicBezTo>
                  <a:cubicBezTo>
                    <a:pt x="23926" y="5247"/>
                    <a:pt x="36593" y="0"/>
                    <a:pt x="49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900761" cy="91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6993255" y="6336030"/>
            <a:ext cx="4427855" cy="3226435"/>
            <a:chOff x="0" y="0"/>
            <a:chExt cx="900761" cy="8497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761" cy="849744"/>
            </a:xfrm>
            <a:custGeom>
              <a:avLst/>
              <a:gdLst/>
              <a:ahLst/>
              <a:cxnLst/>
              <a:rect l="l" t="t" r="r" b="b"/>
              <a:pathLst>
                <a:path w="900761" h="849744">
                  <a:moveTo>
                    <a:pt x="49801" y="0"/>
                  </a:moveTo>
                  <a:lnTo>
                    <a:pt x="850960" y="0"/>
                  </a:lnTo>
                  <a:cubicBezTo>
                    <a:pt x="864168" y="0"/>
                    <a:pt x="876835" y="5247"/>
                    <a:pt x="886175" y="14586"/>
                  </a:cubicBezTo>
                  <a:cubicBezTo>
                    <a:pt x="895514" y="23926"/>
                    <a:pt x="900761" y="36593"/>
                    <a:pt x="900761" y="49801"/>
                  </a:cubicBezTo>
                  <a:lnTo>
                    <a:pt x="900761" y="799944"/>
                  </a:lnTo>
                  <a:cubicBezTo>
                    <a:pt x="900761" y="827448"/>
                    <a:pt x="878464" y="849744"/>
                    <a:pt x="850960" y="849744"/>
                  </a:cubicBezTo>
                  <a:lnTo>
                    <a:pt x="49801" y="849744"/>
                  </a:lnTo>
                  <a:cubicBezTo>
                    <a:pt x="36593" y="849744"/>
                    <a:pt x="23926" y="844497"/>
                    <a:pt x="14586" y="835158"/>
                  </a:cubicBezTo>
                  <a:cubicBezTo>
                    <a:pt x="5247" y="825819"/>
                    <a:pt x="0" y="813152"/>
                    <a:pt x="0" y="799944"/>
                  </a:cubicBezTo>
                  <a:lnTo>
                    <a:pt x="0" y="49801"/>
                  </a:lnTo>
                  <a:cubicBezTo>
                    <a:pt x="0" y="36593"/>
                    <a:pt x="5247" y="23926"/>
                    <a:pt x="14586" y="14586"/>
                  </a:cubicBezTo>
                  <a:cubicBezTo>
                    <a:pt x="23926" y="5247"/>
                    <a:pt x="36593" y="0"/>
                    <a:pt x="49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900761" cy="91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2937490" y="6387465"/>
            <a:ext cx="4424045" cy="3226435"/>
            <a:chOff x="0" y="0"/>
            <a:chExt cx="900761" cy="8497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0761" cy="849744"/>
            </a:xfrm>
            <a:custGeom>
              <a:avLst/>
              <a:gdLst/>
              <a:ahLst/>
              <a:cxnLst/>
              <a:rect l="l" t="t" r="r" b="b"/>
              <a:pathLst>
                <a:path w="900761" h="849744">
                  <a:moveTo>
                    <a:pt x="49801" y="0"/>
                  </a:moveTo>
                  <a:lnTo>
                    <a:pt x="850960" y="0"/>
                  </a:lnTo>
                  <a:cubicBezTo>
                    <a:pt x="864168" y="0"/>
                    <a:pt x="876835" y="5247"/>
                    <a:pt x="886175" y="14586"/>
                  </a:cubicBezTo>
                  <a:cubicBezTo>
                    <a:pt x="895514" y="23926"/>
                    <a:pt x="900761" y="36593"/>
                    <a:pt x="900761" y="49801"/>
                  </a:cubicBezTo>
                  <a:lnTo>
                    <a:pt x="900761" y="799944"/>
                  </a:lnTo>
                  <a:cubicBezTo>
                    <a:pt x="900761" y="827448"/>
                    <a:pt x="878464" y="849744"/>
                    <a:pt x="850960" y="849744"/>
                  </a:cubicBezTo>
                  <a:lnTo>
                    <a:pt x="49801" y="849744"/>
                  </a:lnTo>
                  <a:cubicBezTo>
                    <a:pt x="36593" y="849744"/>
                    <a:pt x="23926" y="844497"/>
                    <a:pt x="14586" y="835158"/>
                  </a:cubicBezTo>
                  <a:cubicBezTo>
                    <a:pt x="5247" y="825819"/>
                    <a:pt x="0" y="813152"/>
                    <a:pt x="0" y="799944"/>
                  </a:cubicBezTo>
                  <a:lnTo>
                    <a:pt x="0" y="49801"/>
                  </a:lnTo>
                  <a:cubicBezTo>
                    <a:pt x="0" y="36593"/>
                    <a:pt x="5247" y="23926"/>
                    <a:pt x="14586" y="14586"/>
                  </a:cubicBezTo>
                  <a:cubicBezTo>
                    <a:pt x="23926" y="5247"/>
                    <a:pt x="36593" y="0"/>
                    <a:pt x="49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900761" cy="91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2286635"/>
            <a:ext cx="11154410" cy="80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5"/>
              </a:lnSpc>
              <a:spcBef>
                <a:spcPct val="0"/>
              </a:spcBef>
            </a:pPr>
            <a:r>
              <a:rPr lang="en-GB" altLang="en-US" sz="4495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prcf  framework</a:t>
            </a:r>
            <a:endParaRPr lang="en-GB" altLang="en-US" sz="4495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05249" y="6667194"/>
            <a:ext cx="2305789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INDIVIDUAL RESILIENCE</a:t>
            </a:r>
            <a:endParaRPr lang="en-GB" altLang="en-US" sz="25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13335000" y="7277100"/>
            <a:ext cx="3869055" cy="20567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ai detection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and real time 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feedback for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advanced protection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7991089" y="6667194"/>
            <a:ext cx="2305789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ORGANIZATIONAL CULTURE</a:t>
            </a:r>
            <a:endParaRPr lang="en-GB" altLang="en-US" sz="25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13792200" y="6591300"/>
            <a:ext cx="255905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ADAPTIVE TECHNOLOGY</a:t>
            </a:r>
            <a:endParaRPr lang="en-GB" altLang="en-US" sz="2500" b="1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70000" y="3441700"/>
            <a:ext cx="847090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8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PRCF FRAMWORK COMBINES 3 CRUCIAL ELEMENTS FOR ROBUST DEFENSE</a:t>
            </a:r>
            <a:endParaRPr lang="en-GB" altLang="en-US" sz="28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7315200" y="7353300"/>
            <a:ext cx="3869055" cy="20567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encouraging leadership modeling and blame free 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reporting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371600" y="7429500"/>
            <a:ext cx="3869055" cy="20567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focusing on cognitive bias and strategies like 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STOP-THINK-VERIFY</a:t>
            </a:r>
            <a:endParaRPr lang="en-GB" altLang="en-US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3" name="TextBox 15"/>
          <p:cNvSpPr txBox="1"/>
          <p:nvPr/>
        </p:nvSpPr>
        <p:spPr>
          <a:xfrm>
            <a:off x="15587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 14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1905249" y="5219394"/>
            <a:ext cx="2305789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3500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LAYER 01</a:t>
            </a:r>
            <a:endParaRPr lang="en-GB" altLang="en-US" sz="3500" b="1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14045814" y="5143194"/>
            <a:ext cx="2305789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3500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LAYER 03</a:t>
            </a:r>
            <a:endParaRPr lang="en-GB" altLang="en-US" sz="3500" b="1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7620249" y="5219394"/>
            <a:ext cx="2305789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3500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LAYER 02</a:t>
            </a:r>
            <a:endParaRPr lang="en-GB" altLang="en-US" sz="3500" b="1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15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66800" y="3466929"/>
            <a:ext cx="963643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IMPLEMENTATION ROADMAP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914400" y="5600700"/>
            <a:ext cx="11758930" cy="37401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1: Assess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2: Build foundation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3: Continuous operation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Phase 4: Evaluation &amp; updates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16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28700" y="2324100"/>
            <a:ext cx="3295015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4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RESULTS</a:t>
            </a:r>
            <a:endParaRPr lang="en-GB" altLang="en-US" sz="34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grpSp>
        <p:nvGrpSpPr>
          <p:cNvPr id="20" name="Group 20"/>
          <p:cNvGrpSpPr/>
          <p:nvPr>
            <p:custDataLst>
              <p:tags r:id="rId4"/>
            </p:custDataLst>
          </p:nvPr>
        </p:nvGrpSpPr>
        <p:grpSpPr>
          <a:xfrm rot="0">
            <a:off x="1066800" y="3704590"/>
            <a:ext cx="6898640" cy="5561965"/>
            <a:chOff x="0" y="0"/>
            <a:chExt cx="1745839" cy="544933"/>
          </a:xfrm>
        </p:grpSpPr>
        <p:sp>
          <p:nvSpPr>
            <p:cNvPr id="3" name="Freeform 21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4" name="TextBox 22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5" name="TextBox 17"/>
          <p:cNvSpPr txBox="1"/>
          <p:nvPr/>
        </p:nvSpPr>
        <p:spPr>
          <a:xfrm>
            <a:off x="1371600" y="4533900"/>
            <a:ext cx="6196965" cy="3777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training + technical controls = 52–70% reduction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Strong culture = 61% fewer attack successes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Most effective defense = combined psychological + technical</a:t>
            </a:r>
            <a:endParaRPr lang="en-GB" altLang="en-US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6" name="Group 20"/>
          <p:cNvGrpSpPr/>
          <p:nvPr>
            <p:custDataLst>
              <p:tags r:id="rId6"/>
            </p:custDataLst>
          </p:nvPr>
        </p:nvGrpSpPr>
        <p:grpSpPr>
          <a:xfrm rot="0">
            <a:off x="10058400" y="3704590"/>
            <a:ext cx="6898640" cy="5561965"/>
            <a:chOff x="0" y="0"/>
            <a:chExt cx="1745839" cy="544933"/>
          </a:xfrm>
        </p:grpSpPr>
        <p:sp>
          <p:nvSpPr>
            <p:cNvPr id="7" name="Freeform 21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8" name="TextBox 22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TextBox 16"/>
          <p:cNvSpPr txBox="1"/>
          <p:nvPr/>
        </p:nvSpPr>
        <p:spPr>
          <a:xfrm>
            <a:off x="9982200" y="1828165"/>
            <a:ext cx="8036560" cy="168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4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RECOMMENDATION FOR INDIVIDUALS</a:t>
            </a:r>
            <a:endParaRPr lang="en-GB" altLang="en-US" sz="34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10439400" y="4229100"/>
            <a:ext cx="6196965" cy="43624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Enable MFA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Verify before acting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Pause 10 seconds before clicking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password managers</a:t>
            </a: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altLang="en-GB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altLang="en-GB" sz="27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Stay aware of latest scams</a:t>
            </a:r>
            <a:endParaRPr lang="en-GB" altLang="en-US" sz="27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17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66800" y="34669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CONCLUSION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66800" y="4533900"/>
            <a:ext cx="11758930" cy="37401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Attackers exploit psychology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Humans are key defenders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continous training is essential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prcf: 50-70% security improvement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 18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7315200" y="8267700"/>
            <a:ext cx="4495165" cy="840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THANKYOU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28700" y="2588260"/>
            <a:ext cx="11985625" cy="51111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KEY ACTIONS TO TAKE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 factor authentication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verify before clicking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confirm unusal requests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verify sender’s adress</a:t>
            </a:r>
            <a:endParaRPr lang="en-GB" altLang="en-US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" name="TextBox 19"/>
          <p:cNvSpPr txBox="1"/>
          <p:nvPr/>
        </p:nvSpPr>
        <p:spPr>
          <a:xfrm>
            <a:off x="5181600" y="8877300"/>
            <a:ext cx="9114155" cy="10344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GB" sz="3000" b="1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Wishing you gentle browsing and secure days</a:t>
            </a:r>
            <a:endParaRPr lang="en-US" altLang="en-GB" sz="3000" b="1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02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30" name="Group 25"/>
          <p:cNvGrpSpPr/>
          <p:nvPr>
            <p:custDataLst>
              <p:tags r:id="rId4"/>
            </p:custDataLst>
          </p:nvPr>
        </p:nvGrpSpPr>
        <p:grpSpPr>
          <a:xfrm rot="0">
            <a:off x="1028566" y="4405852"/>
            <a:ext cx="6628732" cy="2069044"/>
            <a:chOff x="0" y="0"/>
            <a:chExt cx="1745839" cy="544933"/>
          </a:xfrm>
        </p:grpSpPr>
        <p:sp>
          <p:nvSpPr>
            <p:cNvPr id="31" name="Freeform 26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32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33" name="Group 25"/>
          <p:cNvGrpSpPr/>
          <p:nvPr>
            <p:custDataLst>
              <p:tags r:id="rId6"/>
            </p:custDataLst>
          </p:nvPr>
        </p:nvGrpSpPr>
        <p:grpSpPr>
          <a:xfrm rot="0">
            <a:off x="990466" y="7377652"/>
            <a:ext cx="6628732" cy="2069044"/>
            <a:chOff x="0" y="0"/>
            <a:chExt cx="1745839" cy="544933"/>
          </a:xfrm>
        </p:grpSpPr>
        <p:sp>
          <p:nvSpPr>
            <p:cNvPr id="34" name="Freeform 26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35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36" name="Group 25"/>
          <p:cNvGrpSpPr/>
          <p:nvPr>
            <p:custDataLst>
              <p:tags r:id="rId8"/>
            </p:custDataLst>
          </p:nvPr>
        </p:nvGrpSpPr>
        <p:grpSpPr>
          <a:xfrm rot="0">
            <a:off x="10057631" y="4405427"/>
            <a:ext cx="6781769" cy="2322201"/>
            <a:chOff x="0" y="-112"/>
            <a:chExt cx="1786145" cy="611608"/>
          </a:xfrm>
        </p:grpSpPr>
        <p:sp>
          <p:nvSpPr>
            <p:cNvPr id="37" name="Freeform 26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38" name="TextBox 27"/>
            <p:cNvSpPr txBox="1"/>
            <p:nvPr/>
          </p:nvSpPr>
          <p:spPr>
            <a:xfrm>
              <a:off x="40306" y="-112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39" name="Group 25"/>
          <p:cNvGrpSpPr/>
          <p:nvPr>
            <p:custDataLst>
              <p:tags r:id="rId10"/>
            </p:custDataLst>
          </p:nvPr>
        </p:nvGrpSpPr>
        <p:grpSpPr>
          <a:xfrm rot="0">
            <a:off x="10210666" y="7301452"/>
            <a:ext cx="6628732" cy="2069044"/>
            <a:chOff x="0" y="0"/>
            <a:chExt cx="1745839" cy="544933"/>
          </a:xfrm>
        </p:grpSpPr>
        <p:sp>
          <p:nvSpPr>
            <p:cNvPr id="40" name="Freeform 26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41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id="42" name="Image 0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400" y="4610100"/>
            <a:ext cx="593725" cy="593725"/>
          </a:xfrm>
          <a:prstGeom prst="rect">
            <a:avLst/>
          </a:prstGeom>
        </p:spPr>
      </p:pic>
      <p:pic>
        <p:nvPicPr>
          <p:cNvPr id="43" name="Image 1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87000" y="4610100"/>
            <a:ext cx="724535" cy="724535"/>
          </a:xfrm>
          <a:prstGeom prst="rect">
            <a:avLst/>
          </a:prstGeom>
        </p:spPr>
      </p:pic>
      <p:pic>
        <p:nvPicPr>
          <p:cNvPr id="44" name="Image 2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9200" y="7581900"/>
            <a:ext cx="651510" cy="651510"/>
          </a:xfrm>
          <a:prstGeom prst="rect">
            <a:avLst/>
          </a:prstGeom>
        </p:spPr>
      </p:pic>
      <p:pic>
        <p:nvPicPr>
          <p:cNvPr id="45" name="Image 3" descr="preencoded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63200" y="7505700"/>
            <a:ext cx="567055" cy="567055"/>
          </a:xfrm>
          <a:prstGeom prst="rect">
            <a:avLst/>
          </a:prstGeom>
        </p:spPr>
      </p:pic>
      <p:sp>
        <p:nvSpPr>
          <p:cNvPr id="46" name="TextBox 16"/>
          <p:cNvSpPr txBox="1"/>
          <p:nvPr/>
        </p:nvSpPr>
        <p:spPr>
          <a:xfrm>
            <a:off x="1028700" y="2400300"/>
            <a:ext cx="8517890" cy="12420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4685" b="1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Quick </a:t>
            </a:r>
            <a:r>
              <a:rPr lang="en-GB" altLang="en-US" sz="4685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poll</a:t>
            </a:r>
            <a:endParaRPr lang="en-GB" altLang="en-US" sz="4685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47" name="TextBox 17"/>
          <p:cNvSpPr txBox="1"/>
          <p:nvPr/>
        </p:nvSpPr>
        <p:spPr>
          <a:xfrm>
            <a:off x="1219200" y="5446395"/>
            <a:ext cx="6680200" cy="331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Have you ever clicked a suspicious 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link?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10363200" y="5446395"/>
            <a:ext cx="6680200" cy="331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Received a your package is 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waiting text?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9" name="TextBox 17"/>
          <p:cNvSpPr txBox="1"/>
          <p:nvPr/>
        </p:nvSpPr>
        <p:spPr>
          <a:xfrm>
            <a:off x="1295400" y="8496300"/>
            <a:ext cx="6680200" cy="331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Been asked to verify a password using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 email?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0" name="TextBox 17"/>
          <p:cNvSpPr txBox="1"/>
          <p:nvPr/>
        </p:nvSpPr>
        <p:spPr>
          <a:xfrm>
            <a:off x="10439400" y="8343900"/>
            <a:ext cx="6680200" cy="331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GB" altLang="en-US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Know someone who got scammed?</a:t>
            </a:r>
            <a:endParaRPr lang="en-GB" altLang="en-US" sz="24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66800" y="2247729"/>
            <a:ext cx="963643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SOCIAL ENGINEERING :   the human factor 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82725" y="4305300"/>
            <a:ext cx="10893425" cy="5181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4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ocial engineering exploits human psychology, not systems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91% of attacks involve social engineering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Phishing </a:t>
            </a:r>
            <a:r>
              <a:rPr lang="en-US" altLang="en-US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→</a:t>
            </a: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36% of breaches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Key tactics: authority, urgency, fear, reciprocity, scarcity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Human vulnerabilities: cognitive biases, personality, stress, culture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Current defenses weak when used alone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Proposed: Psychological Resilience Cybersecurity Framework (PRCF)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285750" indent="-28575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2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Expected reduction in attacks: 52–70%</a:t>
            </a:r>
            <a:endParaRPr lang="en-US" altLang="en-GB" sz="2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03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66800" y="37336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INTRODUCTION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9655" y="5219700"/>
            <a:ext cx="11527790" cy="2770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Human behavior = biggest cybersecurity weakness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COVID-19 dramatically increased phishing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Technical security cannot stop users from being manipulated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Need for combined psychological + technical defense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04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66800" y="37336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RESEARCH PROBLEM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9655" y="5219700"/>
            <a:ext cx="11527790" cy="2770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Training too generic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Psychological manipulation misunderstood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Human differences not considered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Need for human-centered defense strategies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05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43000" y="22477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RESEARCH   METHODOLOGY</a:t>
            </a:r>
            <a:endParaRPr lang="en-GB" altLang="en-US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06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25"/>
          <p:cNvGrpSpPr/>
          <p:nvPr>
            <p:custDataLst>
              <p:tags r:id="rId4"/>
            </p:custDataLst>
          </p:nvPr>
        </p:nvGrpSpPr>
        <p:grpSpPr>
          <a:xfrm rot="0">
            <a:off x="9143866" y="6463252"/>
            <a:ext cx="6628732" cy="2069044"/>
            <a:chOff x="0" y="0"/>
            <a:chExt cx="1745839" cy="544933"/>
          </a:xfrm>
        </p:grpSpPr>
        <p:sp>
          <p:nvSpPr>
            <p:cNvPr id="5" name="Freeform 26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6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7" name="Group 25"/>
          <p:cNvGrpSpPr/>
          <p:nvPr>
            <p:custDataLst>
              <p:tags r:id="rId6"/>
            </p:custDataLst>
          </p:nvPr>
        </p:nvGrpSpPr>
        <p:grpSpPr>
          <a:xfrm rot="0">
            <a:off x="1142866" y="6293707"/>
            <a:ext cx="6628732" cy="2069044"/>
            <a:chOff x="0" y="0"/>
            <a:chExt cx="1745839" cy="544933"/>
          </a:xfrm>
        </p:grpSpPr>
        <p:sp>
          <p:nvSpPr>
            <p:cNvPr id="8" name="Freeform 26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9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b="1"/>
            </a:p>
          </p:txBody>
        </p:sp>
      </p:grpSp>
      <p:grpSp>
        <p:nvGrpSpPr>
          <p:cNvPr id="10" name="Group 25"/>
          <p:cNvGrpSpPr/>
          <p:nvPr>
            <p:custDataLst>
              <p:tags r:id="rId8"/>
            </p:custDataLst>
          </p:nvPr>
        </p:nvGrpSpPr>
        <p:grpSpPr>
          <a:xfrm rot="0">
            <a:off x="1142866" y="3491452"/>
            <a:ext cx="6628732" cy="2069044"/>
            <a:chOff x="0" y="0"/>
            <a:chExt cx="1745839" cy="544933"/>
          </a:xfrm>
        </p:grpSpPr>
        <p:sp>
          <p:nvSpPr>
            <p:cNvPr id="11" name="Freeform 26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745839" cy="544933"/>
            </a:xfrm>
            <a:custGeom>
              <a:avLst/>
              <a:gdLst/>
              <a:ahLst/>
              <a:cxnLst/>
              <a:rect l="l" t="t" r="r" b="b"/>
              <a:pathLst>
                <a:path w="1745839" h="544933">
                  <a:moveTo>
                    <a:pt x="25695" y="0"/>
                  </a:moveTo>
                  <a:lnTo>
                    <a:pt x="1720144" y="0"/>
                  </a:lnTo>
                  <a:cubicBezTo>
                    <a:pt x="1726959" y="0"/>
                    <a:pt x="1733495" y="2707"/>
                    <a:pt x="1738313" y="7526"/>
                  </a:cubicBezTo>
                  <a:cubicBezTo>
                    <a:pt x="1743132" y="12344"/>
                    <a:pt x="1745839" y="18880"/>
                    <a:pt x="1745839" y="25695"/>
                  </a:cubicBezTo>
                  <a:lnTo>
                    <a:pt x="1745839" y="519239"/>
                  </a:lnTo>
                  <a:cubicBezTo>
                    <a:pt x="1745839" y="526053"/>
                    <a:pt x="1743132" y="532589"/>
                    <a:pt x="1738313" y="537408"/>
                  </a:cubicBezTo>
                  <a:cubicBezTo>
                    <a:pt x="1733495" y="542226"/>
                    <a:pt x="1726959" y="544933"/>
                    <a:pt x="1720144" y="544933"/>
                  </a:cubicBezTo>
                  <a:lnTo>
                    <a:pt x="25695" y="544933"/>
                  </a:lnTo>
                  <a:cubicBezTo>
                    <a:pt x="18880" y="544933"/>
                    <a:pt x="12344" y="542226"/>
                    <a:pt x="7526" y="537408"/>
                  </a:cubicBezTo>
                  <a:cubicBezTo>
                    <a:pt x="2707" y="532589"/>
                    <a:pt x="0" y="526053"/>
                    <a:pt x="0" y="519239"/>
                  </a:cubicBezTo>
                  <a:lnTo>
                    <a:pt x="0" y="25695"/>
                  </a:lnTo>
                  <a:cubicBezTo>
                    <a:pt x="0" y="18880"/>
                    <a:pt x="2707" y="12344"/>
                    <a:pt x="7526" y="7526"/>
                  </a:cubicBezTo>
                  <a:cubicBezTo>
                    <a:pt x="12344" y="2707"/>
                    <a:pt x="18880" y="0"/>
                    <a:pt x="25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12" name="TextBox 27"/>
            <p:cNvSpPr txBox="1"/>
            <p:nvPr/>
          </p:nvSpPr>
          <p:spPr>
            <a:xfrm>
              <a:off x="0" y="-66675"/>
              <a:ext cx="1745839" cy="611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43200" y="3808730"/>
            <a:ext cx="3648075" cy="4330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 i="1">
                <a:solidFill>
                  <a:srgbClr val="93B1A6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10 REVIEWED PAPERS</a:t>
            </a:r>
            <a:endParaRPr lang="en-GB" altLang="en-US" sz="2500" b="1" i="1">
              <a:solidFill>
                <a:srgbClr val="93B1A6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2514600" y="6667500"/>
            <a:ext cx="4383405" cy="4330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 i="1">
                <a:solidFill>
                  <a:srgbClr val="93B1A6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4 MAJOR CASE STUDIES</a:t>
            </a:r>
            <a:endParaRPr lang="en-GB" altLang="en-US" sz="2500" b="1" i="1">
              <a:solidFill>
                <a:srgbClr val="93B1A6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9969500" y="6743700"/>
            <a:ext cx="4977765" cy="4330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 i="1">
                <a:solidFill>
                  <a:srgbClr val="93B1A6"/>
                </a:solidFill>
                <a:latin typeface="Poppins Bold Italics" panose="00000800000000000000"/>
                <a:ea typeface="Poppins Bold Italics" panose="00000800000000000000"/>
                <a:cs typeface="Poppins Bold Italics" panose="00000800000000000000"/>
                <a:sym typeface="Poppins Bold Italics" panose="00000800000000000000"/>
              </a:rPr>
              <a:t>FRAMEWORK DEVELOPMENT</a:t>
            </a:r>
            <a:endParaRPr lang="en-GB" altLang="en-US" sz="2500" b="1" i="1">
              <a:solidFill>
                <a:srgbClr val="93B1A6"/>
              </a:solidFill>
              <a:latin typeface="Poppins Bold Italics" panose="00000800000000000000"/>
              <a:ea typeface="Poppins Bold Italics" panose="00000800000000000000"/>
              <a:cs typeface="Poppins Bold Italics" panose="00000800000000000000"/>
              <a:sym typeface="Poppins Bold Italics" panose="00000800000000000000"/>
            </a:endParaRPr>
          </a:p>
        </p:txBody>
      </p:sp>
      <p:sp>
        <p:nvSpPr>
          <p:cNvPr id="29" name="TextBox 29"/>
          <p:cNvSpPr txBox="1"/>
          <p:nvPr>
            <p:custDataLst>
              <p:tags r:id="rId10"/>
            </p:custDataLst>
          </p:nvPr>
        </p:nvSpPr>
        <p:spPr>
          <a:xfrm>
            <a:off x="1600192" y="4381816"/>
            <a:ext cx="5111016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ANALYSIS OF 2021-2025 PUBLICATIONS</a:t>
            </a:r>
            <a:endParaRPr lang="en-GB" altLang="en-US" sz="2500" b="1">
              <a:solidFill>
                <a:schemeClr val="bg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" name="TextBox 29"/>
          <p:cNvSpPr txBox="1"/>
          <p:nvPr>
            <p:custDataLst>
              <p:tags r:id="rId11"/>
            </p:custDataLst>
          </p:nvPr>
        </p:nvSpPr>
        <p:spPr>
          <a:xfrm>
            <a:off x="1676392" y="7201216"/>
            <a:ext cx="5111016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REAL WORLD CYBER ATTACK ANALYSIS</a:t>
            </a:r>
            <a:endParaRPr lang="en-GB" altLang="en-US" sz="2500" b="1">
              <a:solidFill>
                <a:schemeClr val="bg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9"/>
          <p:cNvSpPr txBox="1"/>
          <p:nvPr>
            <p:custDataLst>
              <p:tags r:id="rId12"/>
            </p:custDataLst>
          </p:nvPr>
        </p:nvSpPr>
        <p:spPr>
          <a:xfrm>
            <a:off x="9524992" y="7277416"/>
            <a:ext cx="5111016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GB" altLang="en-US" sz="2500" b="1">
                <a:solidFill>
                  <a:schemeClr val="bg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CREATION OF THE PRCF MODEL</a:t>
            </a:r>
            <a:endParaRPr lang="en-GB" altLang="en-US" sz="2500" b="1">
              <a:solidFill>
                <a:schemeClr val="bg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07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83945" y="3466929"/>
            <a:ext cx="963643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GB" altLang="en-US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PSYCHOLOGICAL TACTICS </a:t>
            </a:r>
            <a:r>
              <a:rPr lang="en-US" altLang="en-GB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(Cialdini Principles)</a:t>
            </a:r>
            <a:endParaRPr lang="en-US" altLang="en-GB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28700" y="5676900"/>
            <a:ext cx="11758930" cy="37401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Authority – 68%</a:t>
            </a:r>
            <a:r>
              <a:rPr lang="en-GB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Urgency – 67%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Scarcity – 41%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Reciprocity – 34%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Social Proof – 23%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Commitment/Consistency – 29%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08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66800" y="3466929"/>
            <a:ext cx="963643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US" altLang="en-GB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Emotional Manipulation</a:t>
            </a:r>
            <a:endParaRPr lang="en-US" altLang="en-GB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914400" y="5600700"/>
            <a:ext cx="11758930" cy="37401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Fear (52%)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Curiosity (38%)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Trust exploitation (44%)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Dual tactics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→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61% success rate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9144000" y="3077845"/>
            <a:ext cx="9046845" cy="7209155"/>
          </a:xfrm>
          <a:custGeom>
            <a:avLst/>
            <a:gdLst/>
            <a:ahLst/>
            <a:cxnLst/>
            <a:rect l="l" t="t" r="r" b="b"/>
            <a:pathLst>
              <a:path w="10674439" h="8834664" extrusionOk="0">
                <a:moveTo>
                  <a:pt x="0" y="0"/>
                </a:moveTo>
                <a:lnTo>
                  <a:pt x="10674439" y="0"/>
                </a:lnTo>
                <a:lnTo>
                  <a:pt x="10674439" y="8834664"/>
                </a:lnTo>
                <a:lnTo>
                  <a:pt x="0" y="8834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r="-22342" b="-17518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8276" b="-16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11914" y="1028700"/>
            <a:ext cx="605032" cy="605032"/>
          </a:xfrm>
          <a:custGeom>
            <a:avLst/>
            <a:gdLst/>
            <a:ahLst/>
            <a:cxnLst/>
            <a:rect l="l" t="t" r="r" b="b"/>
            <a:pathLst>
              <a:path w="605032" h="605032">
                <a:moveTo>
                  <a:pt x="0" y="0"/>
                </a:moveTo>
                <a:lnTo>
                  <a:pt x="605032" y="0"/>
                </a:lnTo>
                <a:lnTo>
                  <a:pt x="605032" y="605032"/>
                </a:lnTo>
                <a:lnTo>
                  <a:pt x="0" y="60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3"/>
          <p:cNvGrpSpPr/>
          <p:nvPr/>
        </p:nvGrpSpPr>
        <p:grpSpPr>
          <a:xfrm rot="0">
            <a:off x="1028700" y="1028700"/>
            <a:ext cx="2204531" cy="755333"/>
            <a:chOff x="0" y="0"/>
            <a:chExt cx="580617" cy="198935"/>
          </a:xfrm>
        </p:grpSpPr>
        <p:sp>
          <p:nvSpPr>
            <p:cNvPr id="22" name="Freeform 4"/>
            <p:cNvSpPr/>
            <p:nvPr/>
          </p:nvSpPr>
          <p:spPr>
            <a:xfrm>
              <a:off x="0" y="0"/>
              <a:ext cx="580617" cy="198935"/>
            </a:xfrm>
            <a:custGeom>
              <a:avLst/>
              <a:gdLst/>
              <a:ahLst/>
              <a:cxnLst/>
              <a:rect l="l" t="t" r="r" b="b"/>
              <a:pathLst>
                <a:path w="580617" h="198935">
                  <a:moveTo>
                    <a:pt x="99468" y="0"/>
                  </a:moveTo>
                  <a:lnTo>
                    <a:pt x="481149" y="0"/>
                  </a:lnTo>
                  <a:cubicBezTo>
                    <a:pt x="507530" y="0"/>
                    <a:pt x="532830" y="10480"/>
                    <a:pt x="551484" y="29133"/>
                  </a:cubicBezTo>
                  <a:cubicBezTo>
                    <a:pt x="570138" y="47787"/>
                    <a:pt x="580617" y="73087"/>
                    <a:pt x="580617" y="99468"/>
                  </a:cubicBezTo>
                  <a:lnTo>
                    <a:pt x="580617" y="99468"/>
                  </a:lnTo>
                  <a:cubicBezTo>
                    <a:pt x="580617" y="154402"/>
                    <a:pt x="536084" y="198935"/>
                    <a:pt x="481149" y="198935"/>
                  </a:cubicBezTo>
                  <a:lnTo>
                    <a:pt x="99468" y="198935"/>
                  </a:lnTo>
                  <a:cubicBezTo>
                    <a:pt x="73087" y="198935"/>
                    <a:pt x="47787" y="188456"/>
                    <a:pt x="29133" y="169802"/>
                  </a:cubicBezTo>
                  <a:cubicBezTo>
                    <a:pt x="10480" y="151148"/>
                    <a:pt x="0" y="125848"/>
                    <a:pt x="0" y="99468"/>
                  </a:cubicBezTo>
                  <a:lnTo>
                    <a:pt x="0" y="99468"/>
                  </a:lnTo>
                  <a:cubicBezTo>
                    <a:pt x="0" y="73087"/>
                    <a:pt x="10480" y="47787"/>
                    <a:pt x="29133" y="29133"/>
                  </a:cubicBezTo>
                  <a:cubicBezTo>
                    <a:pt x="47787" y="10480"/>
                    <a:pt x="73087" y="0"/>
                    <a:pt x="99468" y="0"/>
                  </a:cubicBezTo>
                  <a:close/>
                </a:path>
              </a:pathLst>
            </a:custGeom>
            <a:solidFill>
              <a:srgbClr val="040D12"/>
            </a:solidFill>
            <a:ln w="19050" cap="rnd">
              <a:solidFill>
                <a:srgbClr val="93B1A6"/>
              </a:solidFill>
              <a:prstDash val="solid"/>
              <a:round/>
            </a:ln>
          </p:spPr>
        </p:sp>
        <p:sp>
          <p:nvSpPr>
            <p:cNvPr id="23" name="TextBox 5"/>
            <p:cNvSpPr txBox="1"/>
            <p:nvPr/>
          </p:nvSpPr>
          <p:spPr>
            <a:xfrm>
              <a:off x="0" y="-66675"/>
              <a:ext cx="580617" cy="26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1482549" y="1240982"/>
            <a:ext cx="1296833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GB" altLang="en-US" sz="16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SLIDE 09</a:t>
            </a:r>
            <a:endParaRPr lang="en-GB" altLang="en-US" sz="16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028700" y="2171529"/>
            <a:ext cx="9636439" cy="84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0"/>
              </a:lnSpc>
              <a:spcBef>
                <a:spcPct val="0"/>
              </a:spcBef>
            </a:pPr>
            <a:r>
              <a:rPr lang="en-US" altLang="en-GB" sz="3600">
                <a:solidFill>
                  <a:srgbClr val="93B1A6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Human Vulnerabilities</a:t>
            </a:r>
            <a:endParaRPr lang="en-US" altLang="en-GB" sz="3600">
              <a:solidFill>
                <a:srgbClr val="93B1A6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692150" y="3388360"/>
            <a:ext cx="12851765" cy="57175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3000" b="1" u="sng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PERSONALITY</a:t>
            </a:r>
            <a:endParaRPr lang="en-GB" altLang="en-US" sz="3000" b="1" u="sng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GB" altLang="en-US" sz="3000" b="1" u="sng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Neuroticism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56%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Agreeableness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38%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Openness &amp; conscientiousness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↓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GB" sz="3000" b="1" u="sng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</a:t>
            </a:r>
            <a:r>
              <a:rPr lang="en-GB" altLang="en-US" sz="3000" b="1" u="sng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EMOGRAPHICS</a:t>
            </a:r>
            <a:endParaRPr lang="en-GB" altLang="en-US" sz="3000" b="1" u="sng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indent="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GB" sz="3000" b="1" u="sng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Age 18–25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32%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Executives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↑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37%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57200" indent="-457200" algn="l">
              <a:lnSpc>
                <a:spcPts val="22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education </a:t>
            </a:r>
            <a:r>
              <a:rPr lang="en-US" altLang="en-US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↓</a:t>
            </a:r>
            <a:r>
              <a:rPr lang="en-US" altLang="en-GB" sz="3000">
                <a:solidFill>
                  <a:srgbClr val="93B1A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26% risk</a:t>
            </a:r>
            <a:endParaRPr lang="en-US" altLang="en-GB" sz="3000">
              <a:solidFill>
                <a:srgbClr val="93B1A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13106491" y="4686452"/>
            <a:ext cx="4188309" cy="5061401"/>
          </a:xfrm>
          <a:custGeom>
            <a:avLst/>
            <a:gdLst/>
            <a:ahLst/>
            <a:cxnLst/>
            <a:rect l="l" t="t" r="r" b="b"/>
            <a:pathLst>
              <a:path w="4188309" h="5061401" extrusionOk="0">
                <a:moveTo>
                  <a:pt x="0" y="0"/>
                </a:moveTo>
                <a:lnTo>
                  <a:pt x="4188310" y="0"/>
                </a:lnTo>
                <a:lnTo>
                  <a:pt x="4188310" y="5061401"/>
                </a:lnTo>
                <a:lnTo>
                  <a:pt x="0" y="506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0.xml><?xml version="1.0" encoding="utf-8"?>
<p:tagLst xmlns:p="http://schemas.openxmlformats.org/presentationml/2006/main">
  <p:tag name="KSO_WM_DIAGRAM_VIRTUALLY_FRAME" val="{&quot;height&quot;:257.03440944881885,&quot;left&quot;:62.50314960629921,&quot;top&quot;:241.24685039370078,&quot;width&quot;:1026.9937795275594}"/>
</p:tagLst>
</file>

<file path=ppt/tags/tag11.xml><?xml version="1.0" encoding="utf-8"?>
<p:tagLst xmlns:p="http://schemas.openxmlformats.org/presentationml/2006/main">
  <p:tag name="KSO_WM_DIAGRAM_VIRTUALLY_FRAME" val="{&quot;height&quot;:257.03440944881885,&quot;left&quot;:62.50314960629921,&quot;top&quot;:241.24685039370078,&quot;width&quot;:1026.9937795275594}"/>
</p:tagLst>
</file>

<file path=ppt/tags/tag12.xml><?xml version="1.0" encoding="utf-8"?>
<p:tagLst xmlns:p="http://schemas.openxmlformats.org/presentationml/2006/main">
  <p:tag name="KSO_WM_DIAGRAM_VIRTUALLY_FRAME" val="{&quot;height&quot;:257.03440944881885,&quot;left&quot;:62.50314960629921,&quot;top&quot;:241.24685039370078,&quot;width&quot;:1026.9937795275594}"/>
</p:tagLst>
</file>

<file path=ppt/tags/tag13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4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5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6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7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8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19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0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1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2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3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4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5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6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7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8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29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0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1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2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3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4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5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6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7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38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4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5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6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7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8.xml><?xml version="1.0" encoding="utf-8"?>
<p:tagLst xmlns:p="http://schemas.openxmlformats.org/presentationml/2006/main">
  <p:tag name="KSO_WM_DIAGRAM_VIRTUALLY_FRAME" val="{&quot;height&quot;:548.3825196850394,&quot;left&quot;:839.7747244094487,&quot;top&quot;:180.61748031496063,&quot;width&quot;:523.9621259842519}"/>
</p:tagLst>
</file>

<file path=ppt/tags/tag9.xml><?xml version="1.0" encoding="utf-8"?>
<p:tagLst xmlns:p="http://schemas.openxmlformats.org/presentationml/2006/main">
  <p:tag name="KSO_WM_DIAGRAM_VIRTUALLY_FRAME" val="{&quot;height&quot;:257.03440944881885,&quot;left&quot;:62.50314960629921,&quot;top&quot;:241.24685039370078,&quot;width&quot;:1026.99377952755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4038</Words>
  <Application>WPS Presentation</Application>
  <PresentationFormat>On-screen Show (4:3)</PresentationFormat>
  <Paragraphs>281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Poppins</vt:lpstr>
      <vt:lpstr>Horizon</vt:lpstr>
      <vt:lpstr>Poppins Bold Italics</vt:lpstr>
      <vt:lpstr>Open Sans</vt:lpstr>
      <vt:lpstr>Calibri</vt:lpstr>
      <vt:lpstr>Microsoft YaHei</vt:lpstr>
      <vt:lpstr>Arial Unicode MS</vt:lpstr>
      <vt:lpstr>Helvetica World Bold</vt:lpstr>
      <vt:lpstr>Helvetica World</vt:lpstr>
      <vt:lpstr>Lucida Sans Unicode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Khadija Subhani</cp:lastModifiedBy>
  <cp:revision>5</cp:revision>
  <dcterms:created xsi:type="dcterms:W3CDTF">2006-08-16T00:00:00Z</dcterms:created>
  <dcterms:modified xsi:type="dcterms:W3CDTF">2025-11-19T12:23:44Z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019DF1E099C545F8A6DF2486BF0DA270_13</vt:lpwstr>
  </property>
  <property fmtid="{D5CDD505-2E9C-101B-9397-08002B2CF9AE}" pid="3" name="KSOProductBuildVer">
    <vt:lpwstr>2057-12.2.0.23155</vt:lpwstr>
  </property>
</Properties>
</file>